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カツマ サキ" initials="カサ" lastIdx="1" clrIdx="0">
    <p:extLst>
      <p:ext uri="{19B8F6BF-5375-455C-9EA6-DF929625EA0E}">
        <p15:presenceInfo xmlns:p15="http://schemas.microsoft.com/office/powerpoint/2012/main" userId="057b16d43e098b0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9" autoAdjust="0"/>
    <p:restoredTop sz="95314" autoAdjust="0"/>
  </p:normalViewPr>
  <p:slideViewPr>
    <p:cSldViewPr snapToGrid="0">
      <p:cViewPr varScale="1">
        <p:scale>
          <a:sx n="57" d="100"/>
          <a:sy n="57" d="100"/>
        </p:scale>
        <p:origin x="260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1CE-86C8-42BB-BE6D-67C83ABC4E34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236-C107-4AD6-B0A6-575D5241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741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1CE-86C8-42BB-BE6D-67C83ABC4E34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236-C107-4AD6-B0A6-575D5241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13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1CE-86C8-42BB-BE6D-67C83ABC4E34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236-C107-4AD6-B0A6-575D5241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951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1CE-86C8-42BB-BE6D-67C83ABC4E34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236-C107-4AD6-B0A6-575D5241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272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1CE-86C8-42BB-BE6D-67C83ABC4E34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236-C107-4AD6-B0A6-575D5241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590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1CE-86C8-42BB-BE6D-67C83ABC4E34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236-C107-4AD6-B0A6-575D5241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02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1CE-86C8-42BB-BE6D-67C83ABC4E34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236-C107-4AD6-B0A6-575D5241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19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1CE-86C8-42BB-BE6D-67C83ABC4E34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236-C107-4AD6-B0A6-575D5241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11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1CE-86C8-42BB-BE6D-67C83ABC4E34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236-C107-4AD6-B0A6-575D5241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573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1CE-86C8-42BB-BE6D-67C83ABC4E34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236-C107-4AD6-B0A6-575D5241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113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311CE-86C8-42BB-BE6D-67C83ABC4E34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236-C107-4AD6-B0A6-575D5241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457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311CE-86C8-42BB-BE6D-67C83ABC4E34}" type="datetimeFigureOut">
              <a:rPr kumimoji="1" lang="ja-JP" altLang="en-US" smtClean="0"/>
              <a:t>2020/12/8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B6236-C107-4AD6-B0A6-575D52410F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10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AB6124A-2099-4305-AC9A-2838325436C5}"/>
              </a:ext>
            </a:extLst>
          </p:cNvPr>
          <p:cNvSpPr/>
          <p:nvPr/>
        </p:nvSpPr>
        <p:spPr>
          <a:xfrm>
            <a:off x="388308" y="785857"/>
            <a:ext cx="515557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ja-JP" altLang="en-US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主体性を持った新人を育てる、</a:t>
            </a:r>
            <a:endParaRPr lang="en-US" altLang="ja-JP" sz="3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ja-JP" altLang="en-US" sz="3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新人教育のポイント！</a:t>
            </a:r>
            <a:endParaRPr lang="en-US" altLang="ja-JP" sz="3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514FC9-D012-42CC-99EF-FF9687599A9C}"/>
              </a:ext>
            </a:extLst>
          </p:cNvPr>
          <p:cNvSpPr txBox="1"/>
          <p:nvPr/>
        </p:nvSpPr>
        <p:spPr>
          <a:xfrm>
            <a:off x="185786" y="460755"/>
            <a:ext cx="5540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accent2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会社の未来を担う新戦力への準備は万全ですか？</a:t>
            </a:r>
            <a:endParaRPr kumimoji="1" lang="ja-JP" altLang="en-US" sz="1400" b="1" dirty="0">
              <a:solidFill>
                <a:schemeClr val="accent2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47FED8-6CE8-4590-9C75-2279F3C4BA09}"/>
              </a:ext>
            </a:extLst>
          </p:cNvPr>
          <p:cNvSpPr txBox="1"/>
          <p:nvPr/>
        </p:nvSpPr>
        <p:spPr>
          <a:xfrm>
            <a:off x="246915" y="80091"/>
            <a:ext cx="6450909" cy="3922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kumimoji="1" lang="en-US" altLang="ja-JP" sz="2400" dirty="0">
                <a:ln w="0"/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kumimoji="1" lang="ja-JP" altLang="en-US" sz="2400" dirty="0">
                <a:ln w="0"/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オンライン開催</a:t>
            </a:r>
            <a:r>
              <a:rPr kumimoji="1" lang="en-US" altLang="ja-JP" sz="2400" dirty="0">
                <a:ln w="0"/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kumimoji="1" lang="ja-JP" altLang="en-US" sz="2400" dirty="0">
                <a:ln w="0"/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研修デモセミナー</a:t>
            </a:r>
            <a:endParaRPr kumimoji="1" lang="en-US" altLang="ja-JP" sz="2400" dirty="0">
              <a:ln w="0"/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1500DAE-F0DC-433C-AB34-CCEA46E9C87D}"/>
              </a:ext>
            </a:extLst>
          </p:cNvPr>
          <p:cNvSpPr txBox="1"/>
          <p:nvPr/>
        </p:nvSpPr>
        <p:spPr>
          <a:xfrm>
            <a:off x="1841748" y="1867922"/>
            <a:ext cx="5016252" cy="113129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ja-JP" altLang="en-US" sz="1050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コロナウイルスの感染拡大による自粛ムードが再燃するなかで、来年の新人</a:t>
            </a:r>
            <a:br>
              <a:rPr lang="en-US" altLang="ja-JP" sz="1050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050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育成をどうすれば良いかと、多くの企業様でお悩みの事と存じます。</a:t>
            </a:r>
            <a:br>
              <a:rPr lang="en-US" altLang="ja-JP" sz="1050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050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　これからより一層の変化が求められるなかで、</a:t>
            </a:r>
            <a:r>
              <a:rPr lang="ja-JP" altLang="en-US" sz="1050" b="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「受け身・指示待ち」や</a:t>
            </a:r>
            <a:br>
              <a:rPr lang="en-US" altLang="ja-JP" sz="1050" b="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050" b="1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「失敗が恐い」</a:t>
            </a:r>
            <a:r>
              <a:rPr lang="ja-JP" altLang="en-US" sz="1050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という意識が強い新入社員に、どのような変化成長の機会が</a:t>
            </a:r>
            <a:br>
              <a:rPr lang="en-US" altLang="ja-JP" sz="1050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050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必要なのか、当社研修での取り組みや実施事例をご紹介致します。</a:t>
            </a:r>
            <a:br>
              <a:rPr lang="en-US" altLang="ja-JP" sz="1050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050" dirty="0">
                <a:ln w="0"/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新人教育にお悩みの企業様はぜひご参加ください。</a:t>
            </a:r>
            <a:endParaRPr lang="en-US" altLang="ja-JP" sz="1050" dirty="0">
              <a:ln w="0"/>
              <a:solidFill>
                <a:schemeClr val="tx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E8891FC4-5870-4D72-A145-A8A40F3A865E}"/>
              </a:ext>
            </a:extLst>
          </p:cNvPr>
          <p:cNvSpPr/>
          <p:nvPr/>
        </p:nvSpPr>
        <p:spPr>
          <a:xfrm>
            <a:off x="238437" y="3231539"/>
            <a:ext cx="6416017" cy="1993644"/>
          </a:xfrm>
          <a:prstGeom prst="roundRect">
            <a:avLst>
              <a:gd name="adj" fmla="val 3388"/>
            </a:avLst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89DD2993-C55B-43F5-A88F-A92A08DFECF4}"/>
              </a:ext>
            </a:extLst>
          </p:cNvPr>
          <p:cNvGrpSpPr/>
          <p:nvPr/>
        </p:nvGrpSpPr>
        <p:grpSpPr>
          <a:xfrm>
            <a:off x="210446" y="3080744"/>
            <a:ext cx="1977303" cy="288000"/>
            <a:chOff x="116632" y="1936319"/>
            <a:chExt cx="1977303" cy="288000"/>
          </a:xfrm>
          <a:solidFill>
            <a:schemeClr val="accent2"/>
          </a:solidFill>
        </p:grpSpPr>
        <p:sp>
          <p:nvSpPr>
            <p:cNvPr id="15" name="ホームベース 10">
              <a:extLst>
                <a:ext uri="{FF2B5EF4-FFF2-40B4-BE49-F238E27FC236}">
                  <a16:creationId xmlns:a16="http://schemas.microsoft.com/office/drawing/2014/main" id="{838FCED4-080F-4B13-99AC-7BE863C65313}"/>
                </a:ext>
              </a:extLst>
            </p:cNvPr>
            <p:cNvSpPr/>
            <p:nvPr/>
          </p:nvSpPr>
          <p:spPr>
            <a:xfrm>
              <a:off x="293935" y="1936319"/>
              <a:ext cx="1800000" cy="288000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r>
                <a:rPr kumimoji="1" lang="ja-JP" altLang="en-US" sz="1400" b="1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  新入社員の傾向</a:t>
              </a: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79D11678-345F-4E2F-9C9B-3DAAC2DBC2D8}"/>
                </a:ext>
              </a:extLst>
            </p:cNvPr>
            <p:cNvSpPr/>
            <p:nvPr/>
          </p:nvSpPr>
          <p:spPr>
            <a:xfrm>
              <a:off x="116632" y="1936319"/>
              <a:ext cx="180000" cy="288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7" name="コンテンツ プレースホルダー 3">
            <a:extLst>
              <a:ext uri="{FF2B5EF4-FFF2-40B4-BE49-F238E27FC236}">
                <a16:creationId xmlns:a16="http://schemas.microsoft.com/office/drawing/2014/main" id="{6AD37B87-615E-4948-8817-BF9EFDB88041}"/>
              </a:ext>
            </a:extLst>
          </p:cNvPr>
          <p:cNvSpPr txBox="1">
            <a:spLocks/>
          </p:cNvSpPr>
          <p:nvPr/>
        </p:nvSpPr>
        <p:spPr>
          <a:xfrm>
            <a:off x="184697" y="4176236"/>
            <a:ext cx="1164758" cy="397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指示待ち</a:t>
            </a:r>
            <a:endParaRPr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DD3AE1D1-AFB9-40A9-AF41-E31976949422}"/>
              </a:ext>
            </a:extLst>
          </p:cNvPr>
          <p:cNvSpPr/>
          <p:nvPr/>
        </p:nvSpPr>
        <p:spPr>
          <a:xfrm>
            <a:off x="3468509" y="6125437"/>
            <a:ext cx="360000" cy="9000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概　要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9F3FF91-7614-4A55-BC3B-FD2748D6D5AB}"/>
              </a:ext>
            </a:extLst>
          </p:cNvPr>
          <p:cNvSpPr txBox="1"/>
          <p:nvPr/>
        </p:nvSpPr>
        <p:spPr>
          <a:xfrm>
            <a:off x="3885410" y="7102971"/>
            <a:ext cx="2700000" cy="90000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ja-JP" altLang="en-US" sz="105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対象者：経営者、人事・教育担当者</a:t>
            </a:r>
            <a:endParaRPr lang="en-US" altLang="ja-JP" sz="1050" b="1" dirty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05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5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5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視聴型ではなく、</a:t>
            </a:r>
            <a:r>
              <a:rPr lang="ja-JP" altLang="en-US" sz="1050" b="1" u="sng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参加型セミナー</a:t>
            </a:r>
            <a:r>
              <a:rPr lang="ja-JP" altLang="en-US" sz="105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です。</a:t>
            </a:r>
            <a:endParaRPr lang="en-US" altLang="ja-JP" sz="1050" b="1" dirty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0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・</a:t>
            </a:r>
            <a:r>
              <a:rPr lang="en-US" altLang="ja-JP" sz="10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ZOOM</a:t>
            </a:r>
            <a:r>
              <a:rPr lang="ja-JP" altLang="en-US" sz="10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利用、カメラ</a:t>
            </a:r>
            <a:r>
              <a:rPr lang="en-US" altLang="ja-JP" sz="10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ON</a:t>
            </a:r>
            <a:r>
              <a:rPr lang="ja-JP" altLang="en-US" sz="10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で参加可能</a:t>
            </a:r>
            <a:endParaRPr lang="en-US" altLang="ja-JP" sz="1000" b="1" dirty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ja-JP" altLang="en-US" sz="10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・会議室等、発言がしやすい環境</a:t>
            </a:r>
            <a:endParaRPr lang="en-US" altLang="ja-JP" sz="1000" b="1" dirty="0">
              <a:solidFill>
                <a:schemeClr val="accent2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四角形: 角を丸くする 49">
            <a:extLst>
              <a:ext uri="{FF2B5EF4-FFF2-40B4-BE49-F238E27FC236}">
                <a16:creationId xmlns:a16="http://schemas.microsoft.com/office/drawing/2014/main" id="{BAA6F6B9-21F2-4DC5-914B-457E185CD1AC}"/>
              </a:ext>
            </a:extLst>
          </p:cNvPr>
          <p:cNvSpPr/>
          <p:nvPr/>
        </p:nvSpPr>
        <p:spPr>
          <a:xfrm>
            <a:off x="3468509" y="7106365"/>
            <a:ext cx="360000" cy="9000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参加要件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475C092C-C37A-424C-ACA1-B9500E9BD5E1}"/>
              </a:ext>
            </a:extLst>
          </p:cNvPr>
          <p:cNvGrpSpPr/>
          <p:nvPr/>
        </p:nvGrpSpPr>
        <p:grpSpPr>
          <a:xfrm>
            <a:off x="3885409" y="6107919"/>
            <a:ext cx="2700000" cy="883925"/>
            <a:chOff x="2940194" y="5057284"/>
            <a:chExt cx="3309377" cy="924589"/>
          </a:xfrm>
        </p:grpSpPr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15F482BB-EC80-4778-B611-23E7ACF41073}"/>
                </a:ext>
              </a:extLst>
            </p:cNvPr>
            <p:cNvSpPr txBox="1"/>
            <p:nvPr/>
          </p:nvSpPr>
          <p:spPr>
            <a:xfrm>
              <a:off x="2940194" y="5078126"/>
              <a:ext cx="3309377" cy="903747"/>
            </a:xfrm>
            <a:prstGeom prst="rect">
              <a:avLst/>
            </a:pr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wrap="square" rtlCol="0" anchor="t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kumimoji="1" lang="en-US" altLang="ja-JP" sz="2400" b="1" spc="300" dirty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r>
                <a:rPr kumimoji="1" lang="ja-JP" altLang="en-US" sz="1200" b="1" spc="300" dirty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月</a:t>
              </a:r>
              <a:r>
                <a:rPr kumimoji="1" lang="en-US" altLang="ja-JP" sz="2400" b="1" spc="300" dirty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27</a:t>
              </a:r>
              <a:r>
                <a:rPr kumimoji="1" lang="ja-JP" altLang="en-US" sz="1200" b="1" spc="300" dirty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日 </a:t>
              </a:r>
              <a:r>
                <a:rPr lang="en-US" altLang="ja-JP" sz="1200" b="1" dirty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14:00</a:t>
              </a:r>
              <a:r>
                <a:rPr lang="ja-JP" altLang="en-US" sz="1200" b="1" dirty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r>
                <a:rPr lang="en-US" altLang="ja-JP" sz="1200" b="1" dirty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16:00</a:t>
              </a:r>
              <a:endParaRPr lang="en-US" altLang="ja-JP" sz="11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100" b="1" dirty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費用：無料</a:t>
              </a:r>
              <a:endParaRPr lang="en-US" altLang="ja-JP" sz="11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ja-JP" altLang="en-US" sz="1100" b="1" dirty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定員：先着</a:t>
              </a:r>
              <a:r>
                <a:rPr lang="en-US" altLang="ja-JP" sz="1100" b="1" dirty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8</a:t>
              </a:r>
              <a:r>
                <a:rPr kumimoji="1" lang="ja-JP" altLang="en-US" sz="1100" b="1" dirty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名様</a:t>
              </a:r>
              <a:r>
                <a:rPr lang="ja-JP" altLang="en-US" sz="1100" b="1" dirty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</a:t>
              </a:r>
              <a:r>
                <a:rPr lang="en-US" altLang="ja-JP" sz="1100" b="1" dirty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r>
                <a:rPr lang="ja-JP" altLang="en-US" sz="1100" b="1" dirty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社</a:t>
              </a:r>
              <a:r>
                <a:rPr lang="en-US" altLang="ja-JP" sz="1100" b="1" dirty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lang="ja-JP" altLang="en-US" sz="1100" b="1" dirty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名様迄）</a:t>
              </a:r>
              <a:endParaRPr kumimoji="1" lang="en-US" altLang="ja-JP" sz="11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E479FA55-898D-4E40-A55D-101E0699E555}"/>
                </a:ext>
              </a:extLst>
            </p:cNvPr>
            <p:cNvSpPr txBox="1"/>
            <p:nvPr/>
          </p:nvSpPr>
          <p:spPr>
            <a:xfrm>
              <a:off x="4418830" y="5057284"/>
              <a:ext cx="1023321" cy="287995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6"/>
            </a:fontRef>
          </p:style>
          <p:txBody>
            <a:bodyPr wrap="square" rtlCol="0" anchor="t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ja-JP" altLang="en-US" sz="1200" b="1" dirty="0">
                  <a:solidFill>
                    <a:schemeClr val="accent2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水曜日</a:t>
              </a:r>
              <a:endParaRPr lang="en-US" altLang="ja-JP" sz="1200" b="1" dirty="0">
                <a:solidFill>
                  <a:schemeClr val="accent2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A593F0BB-EC76-40F8-86E0-24A38CFD080C}"/>
              </a:ext>
            </a:extLst>
          </p:cNvPr>
          <p:cNvSpPr/>
          <p:nvPr/>
        </p:nvSpPr>
        <p:spPr>
          <a:xfrm>
            <a:off x="275439" y="6127590"/>
            <a:ext cx="360000" cy="898069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内　容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B86D65E-AFFC-4AE6-BB3F-331F887D42B2}"/>
              </a:ext>
            </a:extLst>
          </p:cNvPr>
          <p:cNvSpPr txBox="1"/>
          <p:nvPr/>
        </p:nvSpPr>
        <p:spPr>
          <a:xfrm>
            <a:off x="688824" y="6130909"/>
            <a:ext cx="2700000" cy="90000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 anchor="ctr">
            <a:noAutofit/>
          </a:bodyPr>
          <a:lstStyle/>
          <a:p>
            <a:pPr>
              <a:spcAft>
                <a:spcPts val="300"/>
              </a:spcAft>
            </a:pP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① 変化が求められる時代の「新人教育」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 コロナ禍でも研修効果を最大にするポイント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③ 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デモ</a:t>
            </a: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新入社員向け研修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300"/>
              </a:spcAft>
            </a:pP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④ 質疑応答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904110F0-6DE5-4A13-8FDE-A02E097AF7BF}"/>
              </a:ext>
            </a:extLst>
          </p:cNvPr>
          <p:cNvSpPr/>
          <p:nvPr/>
        </p:nvSpPr>
        <p:spPr>
          <a:xfrm>
            <a:off x="270056" y="7110569"/>
            <a:ext cx="360000" cy="9000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参加メリット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7383452-0BC5-4FBD-A094-9973C158E99E}"/>
              </a:ext>
            </a:extLst>
          </p:cNvPr>
          <p:cNvSpPr txBox="1"/>
          <p:nvPr/>
        </p:nvSpPr>
        <p:spPr>
          <a:xfrm>
            <a:off x="688824" y="7109435"/>
            <a:ext cx="2700000" cy="900000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square" rtlCol="0" anchor="ctr">
            <a:noAutofit/>
          </a:bodyPr>
          <a:lstStyle/>
          <a:p>
            <a:pPr>
              <a:spcAft>
                <a:spcPts val="600"/>
              </a:spcAft>
            </a:pP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1.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コロナ禍の教育研修について意見を交わせる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2.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新人教育のヒントが得られる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r>
              <a: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3.</a:t>
            </a:r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参加型のオンライン研修を体験できる</a:t>
            </a:r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コンテンツ プレースホルダー 3">
            <a:extLst>
              <a:ext uri="{FF2B5EF4-FFF2-40B4-BE49-F238E27FC236}">
                <a16:creationId xmlns:a16="http://schemas.microsoft.com/office/drawing/2014/main" id="{C280F9B2-EBFC-40EF-B4E4-E347374E48F7}"/>
              </a:ext>
            </a:extLst>
          </p:cNvPr>
          <p:cNvSpPr txBox="1">
            <a:spLocks/>
          </p:cNvSpPr>
          <p:nvPr/>
        </p:nvSpPr>
        <p:spPr>
          <a:xfrm>
            <a:off x="385284" y="4783297"/>
            <a:ext cx="6166450" cy="4418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研修を通じて</a:t>
            </a:r>
            <a:r>
              <a:rPr lang="ja-JP" altLang="en-US" sz="1600" b="1" u="sng" dirty="0">
                <a:solidFill>
                  <a:srgbClr val="FF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主体性を持った人財</a:t>
            </a:r>
            <a:r>
              <a:rPr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へと育成する必要がある</a:t>
            </a:r>
            <a:endParaRPr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42" name="Picture 6">
            <a:extLst>
              <a:ext uri="{FF2B5EF4-FFF2-40B4-BE49-F238E27FC236}">
                <a16:creationId xmlns:a16="http://schemas.microsoft.com/office/drawing/2014/main" id="{8F525E38-FC89-4671-80DD-03FC20AF32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337" t="28553" r="49986" b="68271"/>
          <a:stretch/>
        </p:blipFill>
        <p:spPr bwMode="auto">
          <a:xfrm>
            <a:off x="117965" y="9485070"/>
            <a:ext cx="2794137" cy="2682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4B2D5EB-5CE7-4C52-A1E8-031AB74CC31D}"/>
              </a:ext>
            </a:extLst>
          </p:cNvPr>
          <p:cNvSpPr txBox="1"/>
          <p:nvPr/>
        </p:nvSpPr>
        <p:spPr>
          <a:xfrm>
            <a:off x="4252653" y="9405822"/>
            <a:ext cx="24193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株式会社ビジネスグランドワークス　関西事業部</a:t>
            </a:r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06-6398-0066</a:t>
            </a:r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06-6398-0068</a:t>
            </a:r>
          </a:p>
          <a:p>
            <a:pPr algn="r"/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営業担当者：＿＿＿＿＿＿</a:t>
            </a:r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7A3CAAD-ADC4-4D5E-B5C3-18876EB30C12}"/>
              </a:ext>
            </a:extLst>
          </p:cNvPr>
          <p:cNvSpPr txBox="1"/>
          <p:nvPr/>
        </p:nvSpPr>
        <p:spPr>
          <a:xfrm>
            <a:off x="210447" y="1909282"/>
            <a:ext cx="1631301" cy="1015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600"/>
              </a:spcBef>
            </a:pPr>
            <a:r>
              <a:rPr lang="en-US" altLang="ja-JP" b="1" dirty="0">
                <a:ln w="0"/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b="1" dirty="0">
                <a:ln w="0"/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kumimoji="1" lang="en-US" altLang="ja-JP" b="1" dirty="0">
                <a:ln w="0"/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27</a:t>
            </a:r>
            <a:r>
              <a:rPr kumimoji="1" lang="ja-JP" altLang="en-US" b="1" dirty="0">
                <a:ln w="0"/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日（水）</a:t>
            </a:r>
            <a:endParaRPr kumimoji="1" lang="en-US" altLang="ja-JP" b="1" dirty="0">
              <a:ln w="0"/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600"/>
              </a:spcBef>
            </a:pPr>
            <a:r>
              <a:rPr lang="en-US" altLang="ja-JP" b="1" dirty="0">
                <a:ln w="0"/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14</a:t>
            </a:r>
            <a:r>
              <a:rPr lang="ja-JP" altLang="en-US" b="1" dirty="0">
                <a:ln w="0"/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</a:t>
            </a:r>
            <a:r>
              <a:rPr lang="en-US" altLang="ja-JP" b="1" dirty="0">
                <a:ln w="0"/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b="1" dirty="0">
                <a:ln w="0"/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分～</a:t>
            </a:r>
            <a:endParaRPr lang="en-US" altLang="ja-JP" b="1" dirty="0">
              <a:ln w="0"/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b="1" dirty="0">
                <a:ln w="0"/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無料ご招待</a:t>
            </a:r>
            <a:endParaRPr kumimoji="1" lang="en-US" altLang="ja-JP" b="1" dirty="0">
              <a:ln w="0"/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29" name="表 28">
            <a:extLst>
              <a:ext uri="{FF2B5EF4-FFF2-40B4-BE49-F238E27FC236}">
                <a16:creationId xmlns:a16="http://schemas.microsoft.com/office/drawing/2014/main" id="{A32921B5-F935-4979-8627-9D61A51282ED}"/>
              </a:ext>
            </a:extLst>
          </p:cNvPr>
          <p:cNvGraphicFramePr>
            <a:graphicFrameLocks noGrp="1"/>
          </p:cNvGraphicFramePr>
          <p:nvPr/>
        </p:nvGraphicFramePr>
        <p:xfrm>
          <a:off x="210446" y="8099198"/>
          <a:ext cx="6427176" cy="1297243"/>
        </p:xfrm>
        <a:graphic>
          <a:graphicData uri="http://schemas.openxmlformats.org/drawingml/2006/table">
            <a:tbl>
              <a:tblPr/>
              <a:tblGrid>
                <a:gridCol w="584289">
                  <a:extLst>
                    <a:ext uri="{9D8B030D-6E8A-4147-A177-3AD203B41FA5}">
                      <a16:colId xmlns:a16="http://schemas.microsoft.com/office/drawing/2014/main" val="775501140"/>
                    </a:ext>
                  </a:extLst>
                </a:gridCol>
                <a:gridCol w="1283161">
                  <a:extLst>
                    <a:ext uri="{9D8B030D-6E8A-4147-A177-3AD203B41FA5}">
                      <a16:colId xmlns:a16="http://schemas.microsoft.com/office/drawing/2014/main" val="2938017972"/>
                    </a:ext>
                  </a:extLst>
                </a:gridCol>
                <a:gridCol w="1053994">
                  <a:extLst>
                    <a:ext uri="{9D8B030D-6E8A-4147-A177-3AD203B41FA5}">
                      <a16:colId xmlns:a16="http://schemas.microsoft.com/office/drawing/2014/main" val="1654719341"/>
                    </a:ext>
                  </a:extLst>
                </a:gridCol>
                <a:gridCol w="416666">
                  <a:extLst>
                    <a:ext uri="{9D8B030D-6E8A-4147-A177-3AD203B41FA5}">
                      <a16:colId xmlns:a16="http://schemas.microsoft.com/office/drawing/2014/main" val="947616409"/>
                    </a:ext>
                  </a:extLst>
                </a:gridCol>
                <a:gridCol w="167623">
                  <a:extLst>
                    <a:ext uri="{9D8B030D-6E8A-4147-A177-3AD203B41FA5}">
                      <a16:colId xmlns:a16="http://schemas.microsoft.com/office/drawing/2014/main" val="2221811294"/>
                    </a:ext>
                  </a:extLst>
                </a:gridCol>
                <a:gridCol w="1376910">
                  <a:extLst>
                    <a:ext uri="{9D8B030D-6E8A-4147-A177-3AD203B41FA5}">
                      <a16:colId xmlns:a16="http://schemas.microsoft.com/office/drawing/2014/main" val="2761984870"/>
                    </a:ext>
                  </a:extLst>
                </a:gridCol>
                <a:gridCol w="1544533">
                  <a:extLst>
                    <a:ext uri="{9D8B030D-6E8A-4147-A177-3AD203B41FA5}">
                      <a16:colId xmlns:a16="http://schemas.microsoft.com/office/drawing/2014/main" val="3599774385"/>
                    </a:ext>
                  </a:extLst>
                </a:gridCol>
              </a:tblGrid>
              <a:tr h="2892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FAX</a:t>
                      </a:r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にて　</a:t>
                      </a:r>
                      <a:r>
                        <a:rPr lang="en-US" altLang="ja-JP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【06-6398-0068】</a:t>
                      </a:r>
                      <a:r>
                        <a:rPr lang="ja-JP" alt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まで　直接お送りください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836590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会社名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TEL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664368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FAX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81636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参加者名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役職</a:t>
                      </a:r>
                      <a:endParaRPr kumimoji="1" lang="ja-JP" altLang="en-US" dirty="0"/>
                    </a:p>
                  </a:txBody>
                  <a:tcPr marL="7468" marR="7468" marT="7468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E-Mail</a:t>
                      </a:r>
                      <a:endParaRPr kumimoji="1" lang="ja-JP" altLang="en-US" sz="8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68" marR="7468" marT="746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899617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参加者名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氏名</a:t>
                      </a:r>
                    </a:p>
                  </a:txBody>
                  <a:tcPr marL="7468" marR="7468" marT="74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フリガナ</a:t>
                      </a:r>
                    </a:p>
                  </a:txBody>
                  <a:tcPr marL="7468" marR="7468" marT="746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部署</a:t>
                      </a:r>
                      <a:r>
                        <a:rPr lang="en-US" altLang="ja-JP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/</a:t>
                      </a:r>
                      <a:r>
                        <a:rPr lang="ja-JP" alt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役職</a:t>
                      </a:r>
                      <a:endParaRPr kumimoji="1" lang="ja-JP" altLang="en-US" dirty="0"/>
                    </a:p>
                  </a:txBody>
                  <a:tcPr marL="7468" marR="7468" marT="7468" marB="0" anchor="ctr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8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E-Mail</a:t>
                      </a:r>
                      <a:endParaRPr kumimoji="1" lang="ja-JP" altLang="en-US" sz="8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468" marR="7468" marT="7468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77949"/>
                  </a:ext>
                </a:extLst>
              </a:tr>
            </a:tbl>
          </a:graphicData>
        </a:graphic>
      </p:graphicFrame>
      <p:sp>
        <p:nvSpPr>
          <p:cNvPr id="8" name="二等辺三角形 7">
            <a:extLst>
              <a:ext uri="{FF2B5EF4-FFF2-40B4-BE49-F238E27FC236}">
                <a16:creationId xmlns:a16="http://schemas.microsoft.com/office/drawing/2014/main" id="{C86F62BA-9702-43AF-81A8-6E2BA9879E92}"/>
              </a:ext>
            </a:extLst>
          </p:cNvPr>
          <p:cNvSpPr/>
          <p:nvPr/>
        </p:nvSpPr>
        <p:spPr>
          <a:xfrm rot="10800000">
            <a:off x="2169772" y="4622753"/>
            <a:ext cx="2508524" cy="173767"/>
          </a:xfrm>
          <a:prstGeom prst="triangl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ハードルを越えるビジネスマン">
            <a:extLst>
              <a:ext uri="{FF2B5EF4-FFF2-40B4-BE49-F238E27FC236}">
                <a16:creationId xmlns:a16="http://schemas.microsoft.com/office/drawing/2014/main" id="{EFEFABC6-4CDA-4935-9608-77DFA99DC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38514" y="677716"/>
            <a:ext cx="1116816" cy="1116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8E5E45F1-7243-49D2-8044-0C652A987104}"/>
              </a:ext>
            </a:extLst>
          </p:cNvPr>
          <p:cNvSpPr/>
          <p:nvPr/>
        </p:nvSpPr>
        <p:spPr>
          <a:xfrm>
            <a:off x="3892818" y="5455828"/>
            <a:ext cx="2700000" cy="53362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2021</a:t>
            </a:r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年入社の新入社員を</a:t>
            </a:r>
            <a:endParaRPr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いかに自立型人財にするのか？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F6216B85-F252-47AD-8527-B77BE3117017}"/>
              </a:ext>
            </a:extLst>
          </p:cNvPr>
          <p:cNvSpPr/>
          <p:nvPr/>
        </p:nvSpPr>
        <p:spPr>
          <a:xfrm>
            <a:off x="229432" y="5431877"/>
            <a:ext cx="2700000" cy="53362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コロナ禍でどのように</a:t>
            </a:r>
            <a:endParaRPr kumimoji="1"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r>
              <a:rPr lang="ja-JP" altLang="en-US" sz="12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効果的な研修を実施するのか？</a:t>
            </a:r>
            <a:endParaRPr kumimoji="1" lang="en-US" altLang="ja-JP" sz="12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030" name="Picture 6" descr="アイデアをひらめいた人">
            <a:extLst>
              <a:ext uri="{FF2B5EF4-FFF2-40B4-BE49-F238E27FC236}">
                <a16:creationId xmlns:a16="http://schemas.microsoft.com/office/drawing/2014/main" id="{5C7FE70E-B1BE-486B-A40C-8EC842827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821" y="5193025"/>
            <a:ext cx="900000" cy="9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365B1068-5FA7-499D-9A01-4E701880803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9" y="3366328"/>
            <a:ext cx="923654" cy="923654"/>
          </a:xfrm>
          <a:prstGeom prst="rect">
            <a:avLst/>
          </a:prstGeom>
        </p:spPr>
      </p:pic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FE12013D-37F1-4977-AD2F-5879FEB340F1}"/>
              </a:ext>
            </a:extLst>
          </p:cNvPr>
          <p:cNvGrpSpPr/>
          <p:nvPr/>
        </p:nvGrpSpPr>
        <p:grpSpPr>
          <a:xfrm>
            <a:off x="1412290" y="3390353"/>
            <a:ext cx="1595231" cy="1189291"/>
            <a:chOff x="1412290" y="3187482"/>
            <a:chExt cx="1595231" cy="1189291"/>
          </a:xfrm>
        </p:grpSpPr>
        <p:sp>
          <p:nvSpPr>
            <p:cNvPr id="38" name="乗算記号 37">
              <a:extLst>
                <a:ext uri="{FF2B5EF4-FFF2-40B4-BE49-F238E27FC236}">
                  <a16:creationId xmlns:a16="http://schemas.microsoft.com/office/drawing/2014/main" id="{A32F12EE-065E-45F3-8002-861D98A2C61A}"/>
                </a:ext>
              </a:extLst>
            </p:cNvPr>
            <p:cNvSpPr/>
            <p:nvPr/>
          </p:nvSpPr>
          <p:spPr>
            <a:xfrm>
              <a:off x="1412290" y="3187482"/>
              <a:ext cx="1595231" cy="1025629"/>
            </a:xfrm>
            <a:prstGeom prst="mathMultiply">
              <a:avLst>
                <a:gd name="adj1" fmla="val 11891"/>
              </a:avLst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コンテンツ プレースホルダー 3">
              <a:extLst>
                <a:ext uri="{FF2B5EF4-FFF2-40B4-BE49-F238E27FC236}">
                  <a16:creationId xmlns:a16="http://schemas.microsoft.com/office/drawing/2014/main" id="{CBE07524-0C3F-4EFB-9B73-9FD99F0FA20C}"/>
                </a:ext>
              </a:extLst>
            </p:cNvPr>
            <p:cNvSpPr txBox="1">
              <a:spLocks/>
            </p:cNvSpPr>
            <p:nvPr/>
          </p:nvSpPr>
          <p:spPr>
            <a:xfrm>
              <a:off x="1595772" y="3979461"/>
              <a:ext cx="1269544" cy="39731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kumimoji="1"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ja-JP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挑戦しない</a:t>
              </a:r>
              <a:endParaRPr lang="en-US" altLang="ja-JP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pic>
          <p:nvPicPr>
            <p:cNvPr id="37" name="図 36">
              <a:extLst>
                <a:ext uri="{FF2B5EF4-FFF2-40B4-BE49-F238E27FC236}">
                  <a16:creationId xmlns:a16="http://schemas.microsoft.com/office/drawing/2014/main" id="{A4B05FB4-611D-4FD1-B667-DC0F642A2150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41748" y="3270198"/>
              <a:ext cx="765073" cy="765073"/>
            </a:xfrm>
            <a:prstGeom prst="rect">
              <a:avLst/>
            </a:prstGeom>
          </p:spPr>
        </p:pic>
      </p:grpSp>
      <p:sp>
        <p:nvSpPr>
          <p:cNvPr id="58" name="コンテンツ プレースホルダー 3">
            <a:extLst>
              <a:ext uri="{FF2B5EF4-FFF2-40B4-BE49-F238E27FC236}">
                <a16:creationId xmlns:a16="http://schemas.microsoft.com/office/drawing/2014/main" id="{9EF00359-F6F1-4D81-A25D-A565E3C8576B}"/>
              </a:ext>
            </a:extLst>
          </p:cNvPr>
          <p:cNvSpPr txBox="1">
            <a:spLocks/>
          </p:cNvSpPr>
          <p:nvPr/>
        </p:nvSpPr>
        <p:spPr>
          <a:xfrm>
            <a:off x="5376406" y="4184941"/>
            <a:ext cx="1269544" cy="397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横並び意識</a:t>
            </a:r>
            <a:endParaRPr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pic>
        <p:nvPicPr>
          <p:cNvPr id="1025" name="図 1024">
            <a:extLst>
              <a:ext uri="{FF2B5EF4-FFF2-40B4-BE49-F238E27FC236}">
                <a16:creationId xmlns:a16="http://schemas.microsoft.com/office/drawing/2014/main" id="{150293DE-0D72-4BA2-A4AE-4F602DEF5BA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839" y="3454445"/>
            <a:ext cx="777601" cy="777601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9A7522D8-A945-4642-8F54-5A31D2F624B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35851" y="3416946"/>
            <a:ext cx="854412" cy="854412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0772C97E-38E5-4E12-9CA8-31376C79C0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22315" y="3309842"/>
            <a:ext cx="900211" cy="900211"/>
          </a:xfrm>
          <a:prstGeom prst="rect">
            <a:avLst/>
          </a:prstGeom>
        </p:spPr>
      </p:pic>
      <p:sp>
        <p:nvSpPr>
          <p:cNvPr id="46" name="コンテンツ プレースホルダー 3">
            <a:extLst>
              <a:ext uri="{FF2B5EF4-FFF2-40B4-BE49-F238E27FC236}">
                <a16:creationId xmlns:a16="http://schemas.microsoft.com/office/drawing/2014/main" id="{8194ED12-2974-4C5F-9021-72E50DA10CE2}"/>
              </a:ext>
            </a:extLst>
          </p:cNvPr>
          <p:cNvSpPr txBox="1">
            <a:spLocks/>
          </p:cNvSpPr>
          <p:nvPr/>
        </p:nvSpPr>
        <p:spPr>
          <a:xfrm>
            <a:off x="2943309" y="4195286"/>
            <a:ext cx="1269544" cy="397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自分基準の思考</a:t>
            </a:r>
            <a:endParaRPr lang="en-US" altLang="ja-JP" sz="12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7" name="コンテンツ プレースホルダー 3">
            <a:extLst>
              <a:ext uri="{FF2B5EF4-FFF2-40B4-BE49-F238E27FC236}">
                <a16:creationId xmlns:a16="http://schemas.microsoft.com/office/drawing/2014/main" id="{32086A45-BF78-4B46-80FD-456EC7BB7A5A}"/>
              </a:ext>
            </a:extLst>
          </p:cNvPr>
          <p:cNvSpPr txBox="1">
            <a:spLocks/>
          </p:cNvSpPr>
          <p:nvPr/>
        </p:nvSpPr>
        <p:spPr>
          <a:xfrm>
            <a:off x="3983856" y="4271358"/>
            <a:ext cx="1686693" cy="3019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対人コミュニ</a:t>
            </a:r>
            <a:br>
              <a:rPr lang="en-US" altLang="ja-JP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</a:br>
            <a:r>
              <a:rPr lang="ja-JP" alt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ケーションが苦手</a:t>
            </a:r>
            <a:endParaRPr lang="en-US" altLang="ja-JP" sz="1000" b="1" dirty="0">
              <a:solidFill>
                <a:schemeClr val="tx1">
                  <a:lumMod val="75000"/>
                  <a:lumOff val="2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91086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 marL="0" indent="0" algn="ctr">
          <a:lnSpc>
            <a:spcPct val="120000"/>
          </a:lnSpc>
          <a:spcBef>
            <a:spcPts val="0"/>
          </a:spcBef>
          <a:buNone/>
          <a:defRPr sz="1200" b="1" dirty="0">
            <a:solidFill>
              <a:schemeClr val="tx1">
                <a:lumMod val="75000"/>
                <a:lumOff val="25000"/>
              </a:schemeClr>
            </a:solidFill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3297</TotalTime>
  <Words>403</Words>
  <Application>Microsoft Office PowerPoint</Application>
  <PresentationFormat>A4 210 x 297 mm</PresentationFormat>
  <Paragraphs>58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山内温</dc:creator>
  <cp:lastModifiedBy>watarai@bgw.co.jp</cp:lastModifiedBy>
  <cp:revision>239</cp:revision>
  <cp:lastPrinted>2020-10-23T01:25:28Z</cp:lastPrinted>
  <dcterms:created xsi:type="dcterms:W3CDTF">2019-09-18T22:27:14Z</dcterms:created>
  <dcterms:modified xsi:type="dcterms:W3CDTF">2020-12-08T08:49:49Z</dcterms:modified>
</cp:coreProperties>
</file>